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43" r:id="rId3"/>
    <p:sldId id="397" r:id="rId4"/>
    <p:sldId id="418" r:id="rId5"/>
    <p:sldId id="404" r:id="rId6"/>
    <p:sldId id="327" r:id="rId7"/>
    <p:sldId id="419" r:id="rId8"/>
    <p:sldId id="406" r:id="rId9"/>
    <p:sldId id="400" r:id="rId10"/>
    <p:sldId id="415" r:id="rId11"/>
    <p:sldId id="420" r:id="rId12"/>
    <p:sldId id="422" r:id="rId13"/>
    <p:sldId id="421" r:id="rId14"/>
    <p:sldId id="424" r:id="rId15"/>
    <p:sldId id="423" r:id="rId16"/>
    <p:sldId id="426" r:id="rId17"/>
    <p:sldId id="345" r:id="rId18"/>
    <p:sldId id="334" r:id="rId19"/>
    <p:sldId id="294" r:id="rId20"/>
    <p:sldId id="308" r:id="rId21"/>
    <p:sldId id="3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plyr.tidyverse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ublications.iadb.org/en/mapping-income-poverty-in-belize-using-satellite-features-and-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tandfonline.com/doi/full/10.1080/02681102.2020.1811945?scroll=top&amp;needAccess=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Where-are-the-Unbanked-in-Belize-Using-Maching-Learning-Small-Area-Estimation-to-Improve-Financial-Inclusion-Geographic-Targeting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Dashboards and Data Pipelines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12/8/2021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95B2EF5-420D-446C-9B17-8F99E237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5913859" y="3879169"/>
            <a:ext cx="6289676" cy="3048185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60722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298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047315" y="14230"/>
            <a:ext cx="10948010" cy="125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Questions at This Point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215579"/>
            <a:ext cx="6852732" cy="545192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What’s best data lake?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the best food when you’re starving?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for sure, open source if you can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 programming languages do I need to learn?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 really. Version control (git). R and Python will make your life easier. SQL variants (or just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dbplyr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Theme: Have a consistent data strategy and ensure everyone abides by it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7F4A0F22-244A-48FD-92B1-A7C5E753D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37" y="266728"/>
            <a:ext cx="5564909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Open Data?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62524C-BC3D-4B3E-9DFF-31FFFC4A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7" y="1033462"/>
            <a:ext cx="95440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is Open Data Important?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4176B-A843-4D98-8203-14AF69B62C56}"/>
              </a:ext>
            </a:extLst>
          </p:cNvPr>
          <p:cNvSpPr txBox="1"/>
          <p:nvPr/>
        </p:nvSpPr>
        <p:spPr>
          <a:xfrm>
            <a:off x="906379" y="5867394"/>
            <a:ext cx="1087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https://publications.iadb.org/en/mapping-income-poverty-in-belize-using-satellite-features-and-machine-learning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1FBFC-F6CA-43B5-A47E-2E1EA16B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21" y="1284828"/>
            <a:ext cx="5219955" cy="4473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30051-A810-4983-A6EB-C8453009DC53}"/>
              </a:ext>
            </a:extLst>
          </p:cNvPr>
          <p:cNvSpPr txBox="1"/>
          <p:nvPr/>
        </p:nvSpPr>
        <p:spPr>
          <a:xfrm>
            <a:off x="906379" y="6175171"/>
            <a:ext cx="9633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https://www.tandfonline.com/doi/full/10.1080/02681102.2020.1811945?scroll=top&amp;needAccess=true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87C67-57A2-45E9-B2FA-D12E5208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047814"/>
            <a:ext cx="6628147" cy="1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Example Dashboard Project: Financial Inclusion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1ACE5-52AE-4091-9FA3-6399D214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26" y="1195136"/>
            <a:ext cx="6702547" cy="477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B59B1-45F8-4A07-91FF-BA5EB83DB42D}"/>
              </a:ext>
            </a:extLst>
          </p:cNvPr>
          <p:cNvSpPr txBox="1"/>
          <p:nvPr/>
        </p:nvSpPr>
        <p:spPr>
          <a:xfrm>
            <a:off x="1155032" y="60693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https://publications.iadb.org/publications/english/document/Where-are-the-Unbanked-in-Belize-Using-Maching-Learning-Small-Area-Estimation-to-Improve-Financial-Inclusion-Geographic-Targeting.pdf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00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3AA2F-4176-420C-82A8-AC9B0C2B61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96" y="1443330"/>
            <a:ext cx="4547510" cy="3759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0A4E3-065A-46EA-A6D2-9355CF81B761}"/>
              </a:ext>
            </a:extLst>
          </p:cNvPr>
          <p:cNvSpPr txBox="1"/>
          <p:nvPr/>
        </p:nvSpPr>
        <p:spPr>
          <a:xfrm>
            <a:off x="919581" y="5202869"/>
            <a:ext cx="4622803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1) Does anyone in the household have an account at a credit union or a bank? (FI module question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8BC41-1A91-4CE7-8104-91D5C88CB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85" y="1443330"/>
            <a:ext cx="4553532" cy="3764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A8866-AD1F-48B7-99C1-FBE9DC505F9F}"/>
              </a:ext>
            </a:extLst>
          </p:cNvPr>
          <p:cNvSpPr txBox="1"/>
          <p:nvPr/>
        </p:nvSpPr>
        <p:spPr>
          <a:xfrm>
            <a:off x="6363285" y="5222069"/>
            <a:ext cx="4909134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2) Is the reason you do not have an account at a bank or credit union because you don’t have enough money to use them? (FI module question 3-F)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791A4C36-8107-44DB-A346-5E4FA5E9BD75}"/>
              </a:ext>
            </a:extLst>
          </p:cNvPr>
          <p:cNvSpPr/>
          <p:nvPr/>
        </p:nvSpPr>
        <p:spPr>
          <a:xfrm>
            <a:off x="838080" y="118170"/>
            <a:ext cx="109062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>
                <a:solidFill>
                  <a:srgbClr val="0070C0"/>
                </a:solidFill>
                <a:latin typeface="Calibri Light"/>
              </a:rPr>
              <a:t>Measures of Financial Inclusion – Unbanked + Barriers to Banking</a:t>
            </a:r>
            <a:endParaRPr lang="en-US" sz="3800" b="1" strike="noStrike" spc="-1" dirty="0">
              <a:solidFill>
                <a:srgbClr val="0070C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4050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31280" y="124920"/>
            <a:ext cx="1008432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70C0"/>
                </a:solidFill>
                <a:latin typeface="Calibri Light"/>
              </a:rPr>
              <a:t>Modeling Approach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35760" y="1459440"/>
            <a:ext cx="6247640" cy="4643648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2010 Belize Census</a:t>
            </a:r>
            <a:endParaRPr lang="en-US" sz="2400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75,000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Labor Force Survey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April 2019 Wave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2,216 unique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Household level outcome to model: </a:t>
            </a: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One of four Financial Inclusion Question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Test/Validation approach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75% data training (estimation) sample and 25% test (validation)</a:t>
            </a:r>
            <a:b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Random Forest each made up of 500 decision trees</a:t>
            </a:r>
          </a:p>
          <a:p>
            <a:pPr>
              <a:lnSpc>
                <a:spcPct val="80000"/>
              </a:lnSpc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1">
            <a:extLst>
              <a:ext uri="{FF2B5EF4-FFF2-40B4-BE49-F238E27FC236}">
                <a16:creationId xmlns:a16="http://schemas.microsoft.com/office/drawing/2014/main" id="{452C4732-9A37-4472-9609-6ED257C23BCE}"/>
              </a:ext>
            </a:extLst>
          </p:cNvPr>
          <p:cNvSpPr/>
          <p:nvPr/>
        </p:nvSpPr>
        <p:spPr>
          <a:xfrm>
            <a:off x="7087993" y="1424920"/>
            <a:ext cx="572945" cy="2243103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B04E2-E8F3-4CBC-8162-505759565D10}"/>
              </a:ext>
            </a:extLst>
          </p:cNvPr>
          <p:cNvSpPr txBox="1"/>
          <p:nvPr/>
        </p:nvSpPr>
        <p:spPr>
          <a:xfrm>
            <a:off x="7506024" y="2243013"/>
            <a:ext cx="354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 of Census and LFS Surveys had 26 transformed variables </a:t>
            </a:r>
          </a:p>
        </p:txBody>
      </p:sp>
    </p:spTree>
    <p:extLst>
      <p:ext uri="{BB962C8B-B14F-4D97-AF65-F5344CB8AC3E}">
        <p14:creationId xmlns:p14="http://schemas.microsoft.com/office/powerpoint/2010/main" val="457397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BB869-763C-4512-8C2E-F95B3D4A3D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14" y="567966"/>
            <a:ext cx="6765671" cy="550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11DB37D-E05B-467B-ACB5-8E9B35E3F119}"/>
              </a:ext>
            </a:extLst>
          </p:cNvPr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Estimated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% </a:t>
            </a: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Households in 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Bank Accounts </a:t>
            </a:r>
            <a:endParaRPr lang="en-US" sz="37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EC086-9A02-4B02-B6DF-5C79C4E6F4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466993"/>
            <a:ext cx="310477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157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BB3CEB3-6523-448B-A3E4-F20AE6A380DE}"/>
              </a:ext>
            </a:extLst>
          </p:cNvPr>
          <p:cNvSpPr/>
          <p:nvPr/>
        </p:nvSpPr>
        <p:spPr>
          <a:xfrm>
            <a:off x="704520" y="118800"/>
            <a:ext cx="10906200" cy="74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70C0"/>
                </a:solidFill>
                <a:latin typeface="Calibri Light"/>
              </a:rPr>
              <a:t>Dashboard To Interactively View Results</a:t>
            </a:r>
            <a:endParaRPr lang="en-US" sz="38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64E81-4B6B-4767-9F93-65F42C9F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4" y="1134039"/>
            <a:ext cx="8407399" cy="53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B99BB83F-3CAB-4148-973A-FEE696B45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84" y="3400625"/>
            <a:ext cx="5419626" cy="3613084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78248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348277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255525" y="61528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Why Do Public Policy Data Projects Fail?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668430"/>
            <a:ext cx="6350334" cy="487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Models can only be as good as your data pipeline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data = bad model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Build a consistent data lake </a:t>
            </a:r>
            <a:r>
              <a:rPr lang="en-US" sz="3200" u="sng" dirty="0">
                <a:solidFill>
                  <a:schemeClr val="bg1"/>
                </a:solidFill>
              </a:rPr>
              <a:t>first</a:t>
            </a:r>
            <a:r>
              <a:rPr lang="en-US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files are bad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All data and models should be an API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Application Programming Interface or structured way to access data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48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Class of Cultures Within Public Policy Organizations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778359" y="1230552"/>
            <a:ext cx="4575441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Tech culture: build fast, design and revise. Experimental and see “what works.” Flat organization structure. </a:t>
            </a:r>
          </a:p>
        </p:txBody>
      </p:sp>
      <p:pic>
        <p:nvPicPr>
          <p:cNvPr id="7" name="Picture 6" descr="A person standing in front of a large screen with a sign on it&#10;&#10;Description automatically generated with low confidence">
            <a:extLst>
              <a:ext uri="{FF2B5EF4-FFF2-40B4-BE49-F238E27FC236}">
                <a16:creationId xmlns:a16="http://schemas.microsoft.com/office/drawing/2014/main" id="{A84D6C8B-385C-4796-B82C-4F4760FD0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t="6755" r="20195" b="-255"/>
          <a:stretch/>
        </p:blipFill>
        <p:spPr>
          <a:xfrm>
            <a:off x="7489228" y="2786412"/>
            <a:ext cx="3648003" cy="3372243"/>
          </a:xfrm>
          <a:prstGeom prst="rect">
            <a:avLst/>
          </a:prstGeom>
        </p:spPr>
      </p:pic>
      <p:pic>
        <p:nvPicPr>
          <p:cNvPr id="9" name="Picture 8" descr="A person holding a book in front of a large bookcase&#10;&#10;Description automatically generated with medium confidence">
            <a:extLst>
              <a:ext uri="{FF2B5EF4-FFF2-40B4-BE49-F238E27FC236}">
                <a16:creationId xmlns:a16="http://schemas.microsoft.com/office/drawing/2014/main" id="{68A7A6F1-482D-4228-829F-7452843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9" y="2611694"/>
            <a:ext cx="3298407" cy="3298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42583-61D0-4BDC-B4D5-E4BB1C20E278}"/>
              </a:ext>
            </a:extLst>
          </p:cNvPr>
          <p:cNvSpPr txBox="1"/>
          <p:nvPr/>
        </p:nvSpPr>
        <p:spPr>
          <a:xfrm>
            <a:off x="536234" y="1281409"/>
            <a:ext cx="4904770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Development organizations: academic culture, focused on publications, journals. Slow, careful, </a:t>
            </a:r>
            <a:r>
              <a:rPr lang="en-US" sz="2000" u="sng" dirty="0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7B95D-B2C8-46BA-9B07-3590BC786888}"/>
              </a:ext>
            </a:extLst>
          </p:cNvPr>
          <p:cNvSpPr txBox="1"/>
          <p:nvPr/>
        </p:nvSpPr>
        <p:spPr>
          <a:xfrm>
            <a:off x="4353176" y="3249890"/>
            <a:ext cx="2870823" cy="24452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Unavoidable fact: development organizations produce knowledge products. 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Tech leads in how to organize production for knowledge products</a:t>
            </a:r>
            <a:endParaRPr lang="en-US" sz="2000" b="1" dirty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4F725815-FAEC-4B77-8457-BE1F8331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1006" r="17629" b="1583"/>
          <a:stretch/>
        </p:blipFill>
        <p:spPr>
          <a:xfrm>
            <a:off x="594305" y="2067477"/>
            <a:ext cx="3258147" cy="3126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4B550-85E9-4D33-995A-981AE179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552" y="2495428"/>
            <a:ext cx="3589196" cy="2520231"/>
          </a:xfrm>
          <a:prstGeom prst="rect">
            <a:avLst/>
          </a:prstGeom>
        </p:spPr>
      </p:pic>
      <p:pic>
        <p:nvPicPr>
          <p:cNvPr id="16" name="Picture 1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815EA1-8362-4F89-A568-188094D6C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438" b="1123"/>
          <a:stretch/>
        </p:blipFill>
        <p:spPr>
          <a:xfrm>
            <a:off x="4865916" y="2204657"/>
            <a:ext cx="2775923" cy="2895284"/>
          </a:xfrm>
          <a:prstGeom prst="rect">
            <a:avLst/>
          </a:prstGeom>
        </p:spPr>
      </p:pic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053D08B0-ED29-4A46-9D0F-342CEFC98760}"/>
              </a:ext>
            </a:extLst>
          </p:cNvPr>
          <p:cNvSpPr txBox="1"/>
          <p:nvPr/>
        </p:nvSpPr>
        <p:spPr>
          <a:xfrm>
            <a:off x="449925" y="714110"/>
            <a:ext cx="3591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Perceptions of capabilities of Artificial Intelligence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1D32BDA9-8062-46BA-ACAD-BA7281ADA5CB}"/>
              </a:ext>
            </a:extLst>
          </p:cNvPr>
          <p:cNvSpPr txBox="1"/>
          <p:nvPr/>
        </p:nvSpPr>
        <p:spPr>
          <a:xfrm>
            <a:off x="2563384" y="3344537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70;p14">
            <a:extLst>
              <a:ext uri="{FF2B5EF4-FFF2-40B4-BE49-F238E27FC236}">
                <a16:creationId xmlns:a16="http://schemas.microsoft.com/office/drawing/2014/main" id="{3265425B-65F7-4798-AE48-2A9A62E35160}"/>
              </a:ext>
            </a:extLst>
          </p:cNvPr>
          <p:cNvSpPr txBox="1"/>
          <p:nvPr/>
        </p:nvSpPr>
        <p:spPr>
          <a:xfrm>
            <a:off x="4332355" y="898775"/>
            <a:ext cx="3591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Existing data infrastructure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0;p14">
            <a:extLst>
              <a:ext uri="{FF2B5EF4-FFF2-40B4-BE49-F238E27FC236}">
                <a16:creationId xmlns:a16="http://schemas.microsoft.com/office/drawing/2014/main" id="{0E7480F8-4DA4-4A7E-A7F5-F203FC06AA0B}"/>
              </a:ext>
            </a:extLst>
          </p:cNvPr>
          <p:cNvSpPr txBox="1"/>
          <p:nvPr/>
        </p:nvSpPr>
        <p:spPr>
          <a:xfrm>
            <a:off x="6253878" y="3412062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600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Difference between Machine Learning and AI?">
            <a:extLst>
              <a:ext uri="{FF2B5EF4-FFF2-40B4-BE49-F238E27FC236}">
                <a16:creationId xmlns:a16="http://schemas.microsoft.com/office/drawing/2014/main" id="{1D50DD85-F9A2-234A-85C5-CA475304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" y="1165102"/>
            <a:ext cx="5243245" cy="54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3"/>
            <a:ext cx="10906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Artificial Intelligence vs Machine Learning vs Deep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1" y="1919376"/>
            <a:ext cx="50292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“</a:t>
            </a:r>
            <a:r>
              <a:rPr lang="en-US" sz="2400" b="1" dirty="0"/>
              <a:t>The deep in deep learning isn’t a reference to any kind of deeper understanding achieved by the approach</a:t>
            </a:r>
            <a:r>
              <a:rPr lang="en-US" sz="2400" dirty="0"/>
              <a:t>; </a:t>
            </a:r>
            <a:r>
              <a:rPr lang="en-US" sz="2400" u="sng" dirty="0"/>
              <a:t>rather, it stands for this idea of successive layers of representations</a:t>
            </a:r>
            <a:r>
              <a:rPr lang="en-US" sz="2400" dirty="0"/>
              <a:t>” </a:t>
            </a:r>
            <a:r>
              <a:rPr lang="mr-IN" sz="2400" dirty="0"/>
              <a:t>–</a:t>
            </a:r>
            <a:r>
              <a:rPr lang="en-US" sz="2400" dirty="0"/>
              <a:t> Francois </a:t>
            </a:r>
            <a:r>
              <a:rPr lang="en-US" sz="2400" dirty="0" err="1"/>
              <a:t>Chollet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291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4"/>
            <a:ext cx="10906496" cy="910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One Reason for The Deep Learning Hype: Images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B7CA487-815F-E84A-8963-1B31F489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18" y="1317317"/>
            <a:ext cx="3933481" cy="48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055ED-4F43-7147-8F9F-073194185B2C}"/>
              </a:ext>
            </a:extLst>
          </p:cNvPr>
          <p:cNvSpPr/>
          <p:nvPr/>
        </p:nvSpPr>
        <p:spPr>
          <a:xfrm>
            <a:off x="5419302" y="2158745"/>
            <a:ext cx="62612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In 2012 researchers first used a deep learning model on the ImageNet competition, which tests an AI to recognize objects in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3520F-AA3D-4F49-810D-F5BB2986DE14}"/>
              </a:ext>
            </a:extLst>
          </p:cNvPr>
          <p:cNvSpPr/>
          <p:nvPr/>
        </p:nvSpPr>
        <p:spPr>
          <a:xfrm>
            <a:off x="5419302" y="1085478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Before deep learning, computers couldn’t recognize objects from images.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7C49E-323A-44E3-8E98-BFD5DEAD4482}"/>
              </a:ext>
            </a:extLst>
          </p:cNvPr>
          <p:cNvSpPr/>
          <p:nvPr/>
        </p:nvSpPr>
        <p:spPr>
          <a:xfrm>
            <a:off x="5419302" y="4138552"/>
            <a:ext cx="62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But ImageNet had 1M+ images!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6E4E4-F6CE-4352-A3B5-16F8CD0D905C}"/>
              </a:ext>
            </a:extLst>
          </p:cNvPr>
          <p:cNvSpPr/>
          <p:nvPr/>
        </p:nvSpPr>
        <p:spPr>
          <a:xfrm>
            <a:off x="5419302" y="4825697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Translation: models and data are close complements </a:t>
            </a:r>
          </a:p>
        </p:txBody>
      </p:sp>
    </p:spTree>
    <p:extLst>
      <p:ext uri="{BB962C8B-B14F-4D97-AF65-F5344CB8AC3E}">
        <p14:creationId xmlns:p14="http://schemas.microsoft.com/office/powerpoint/2010/main" val="340276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ight Brace 87">
            <a:extLst>
              <a:ext uri="{FF2B5EF4-FFF2-40B4-BE49-F238E27FC236}">
                <a16:creationId xmlns:a16="http://schemas.microsoft.com/office/drawing/2014/main" id="{291159DF-6FEC-4FA3-9D1D-294D0EF2EA04}"/>
              </a:ext>
            </a:extLst>
          </p:cNvPr>
          <p:cNvSpPr/>
          <p:nvPr/>
        </p:nvSpPr>
        <p:spPr>
          <a:xfrm rot="5400000">
            <a:off x="6670953" y="3375942"/>
            <a:ext cx="365126" cy="4726929"/>
          </a:xfrm>
          <a:prstGeom prst="rightBrac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5284" y="136526"/>
            <a:ext cx="10948010" cy="53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Modern Data Pipelines</a:t>
            </a:r>
          </a:p>
        </p:txBody>
      </p:sp>
      <p:pic>
        <p:nvPicPr>
          <p:cNvPr id="7" name="Google Shape;65;p14">
            <a:extLst>
              <a:ext uri="{FF2B5EF4-FFF2-40B4-BE49-F238E27FC236}">
                <a16:creationId xmlns:a16="http://schemas.microsoft.com/office/drawing/2014/main" id="{5F98C2E5-CF68-45C9-950C-7499372443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660965" y="2201885"/>
            <a:ext cx="1260559" cy="5042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49ACC9BF-0A48-4F40-AEBA-147DCC610419}"/>
              </a:ext>
            </a:extLst>
          </p:cNvPr>
          <p:cNvSpPr txBox="1"/>
          <p:nvPr/>
        </p:nvSpPr>
        <p:spPr>
          <a:xfrm>
            <a:off x="726549" y="1158725"/>
            <a:ext cx="192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2D669997-CDA5-44EE-9267-083B1AAA465C}"/>
              </a:ext>
            </a:extLst>
          </p:cNvPr>
          <p:cNvSpPr/>
          <p:nvPr/>
        </p:nvSpPr>
        <p:spPr>
          <a:xfrm>
            <a:off x="555284" y="1587388"/>
            <a:ext cx="150393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6;p14">
            <a:extLst>
              <a:ext uri="{FF2B5EF4-FFF2-40B4-BE49-F238E27FC236}">
                <a16:creationId xmlns:a16="http://schemas.microsoft.com/office/drawing/2014/main" id="{C9F20715-44C3-45AE-97DF-F3E67974569B}"/>
              </a:ext>
            </a:extLst>
          </p:cNvPr>
          <p:cNvCxnSpPr/>
          <p:nvPr/>
        </p:nvCxnSpPr>
        <p:spPr>
          <a:xfrm>
            <a:off x="2192011" y="2176193"/>
            <a:ext cx="3507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66;p14">
            <a:extLst>
              <a:ext uri="{FF2B5EF4-FFF2-40B4-BE49-F238E27FC236}">
                <a16:creationId xmlns:a16="http://schemas.microsoft.com/office/drawing/2014/main" id="{BCF87E2B-B678-4933-B883-AC30D3E987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2648951" y="1712013"/>
            <a:ext cx="1736198" cy="5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0;p14">
            <a:extLst>
              <a:ext uri="{FF2B5EF4-FFF2-40B4-BE49-F238E27FC236}">
                <a16:creationId xmlns:a16="http://schemas.microsoft.com/office/drawing/2014/main" id="{B8F2AF6A-16FA-444D-A986-315EE41ABB12}"/>
              </a:ext>
            </a:extLst>
          </p:cNvPr>
          <p:cNvSpPr txBox="1"/>
          <p:nvPr/>
        </p:nvSpPr>
        <p:spPr>
          <a:xfrm>
            <a:off x="2491412" y="968582"/>
            <a:ext cx="197028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aw Data Transformation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8F31FC85-175A-45A6-9482-959BD098D64A}"/>
              </a:ext>
            </a:extLst>
          </p:cNvPr>
          <p:cNvSpPr/>
          <p:nvPr/>
        </p:nvSpPr>
        <p:spPr>
          <a:xfrm>
            <a:off x="2660923" y="164086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67;p14">
            <a:extLst>
              <a:ext uri="{FF2B5EF4-FFF2-40B4-BE49-F238E27FC236}">
                <a16:creationId xmlns:a16="http://schemas.microsoft.com/office/drawing/2014/main" id="{9D3CC0C3-C474-4CD3-A531-C26B159916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681" y="2246984"/>
            <a:ext cx="725379" cy="5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14">
            <a:extLst>
              <a:ext uri="{FF2B5EF4-FFF2-40B4-BE49-F238E27FC236}">
                <a16:creationId xmlns:a16="http://schemas.microsoft.com/office/drawing/2014/main" id="{CAB5F4D4-2123-489D-9B22-50EA79860C50}"/>
              </a:ext>
            </a:extLst>
          </p:cNvPr>
          <p:cNvSpPr txBox="1"/>
          <p:nvPr/>
        </p:nvSpPr>
        <p:spPr>
          <a:xfrm>
            <a:off x="4893894" y="104445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81;p14">
            <a:extLst>
              <a:ext uri="{FF2B5EF4-FFF2-40B4-BE49-F238E27FC236}">
                <a16:creationId xmlns:a16="http://schemas.microsoft.com/office/drawing/2014/main" id="{0112628A-4421-432E-AA54-E4D4AD697134}"/>
              </a:ext>
            </a:extLst>
          </p:cNvPr>
          <p:cNvSpPr/>
          <p:nvPr/>
        </p:nvSpPr>
        <p:spPr>
          <a:xfrm>
            <a:off x="5012964" y="170778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76;p14">
            <a:extLst>
              <a:ext uri="{FF2B5EF4-FFF2-40B4-BE49-F238E27FC236}">
                <a16:creationId xmlns:a16="http://schemas.microsoft.com/office/drawing/2014/main" id="{57D7E446-9E4B-4B47-A91B-724936B70D1B}"/>
              </a:ext>
            </a:extLst>
          </p:cNvPr>
          <p:cNvCxnSpPr>
            <a:cxnSpLocks/>
          </p:cNvCxnSpPr>
          <p:nvPr/>
        </p:nvCxnSpPr>
        <p:spPr>
          <a:xfrm>
            <a:off x="5856594" y="3016766"/>
            <a:ext cx="0" cy="379698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34C314-B4F0-4F43-8D07-730498770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3" y="1663369"/>
            <a:ext cx="502272" cy="502272"/>
          </a:xfrm>
          <a:prstGeom prst="rect">
            <a:avLst/>
          </a:prstGeom>
        </p:spPr>
      </p:pic>
      <p:pic>
        <p:nvPicPr>
          <p:cNvPr id="20" name="Google Shape;65;p14">
            <a:extLst>
              <a:ext uri="{FF2B5EF4-FFF2-40B4-BE49-F238E27FC236}">
                <a16:creationId xmlns:a16="http://schemas.microsoft.com/office/drawing/2014/main" id="{9D3DD962-0603-42F0-9977-0138A64B7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5168099" y="2306012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C18EAD8-51DA-4B98-843B-A8DD590EC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2" y="1773361"/>
            <a:ext cx="502272" cy="502272"/>
          </a:xfrm>
          <a:prstGeom prst="rect">
            <a:avLst/>
          </a:prstGeom>
        </p:spPr>
      </p:pic>
      <p:sp>
        <p:nvSpPr>
          <p:cNvPr id="22" name="Google Shape;80;p14">
            <a:extLst>
              <a:ext uri="{FF2B5EF4-FFF2-40B4-BE49-F238E27FC236}">
                <a16:creationId xmlns:a16="http://schemas.microsoft.com/office/drawing/2014/main" id="{F07738F0-C5A2-46EF-AC82-0439F2D7E2F4}"/>
              </a:ext>
            </a:extLst>
          </p:cNvPr>
          <p:cNvSpPr txBox="1"/>
          <p:nvPr/>
        </p:nvSpPr>
        <p:spPr>
          <a:xfrm>
            <a:off x="4927877" y="476147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 Creation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81;p14">
            <a:extLst>
              <a:ext uri="{FF2B5EF4-FFF2-40B4-BE49-F238E27FC236}">
                <a16:creationId xmlns:a16="http://schemas.microsoft.com/office/drawing/2014/main" id="{8267199B-5D58-4DA3-86B4-E66070815001}"/>
              </a:ext>
            </a:extLst>
          </p:cNvPr>
          <p:cNvSpPr/>
          <p:nvPr/>
        </p:nvSpPr>
        <p:spPr>
          <a:xfrm>
            <a:off x="4970146" y="347291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66;p14">
            <a:extLst>
              <a:ext uri="{FF2B5EF4-FFF2-40B4-BE49-F238E27FC236}">
                <a16:creationId xmlns:a16="http://schemas.microsoft.com/office/drawing/2014/main" id="{8D05179C-4199-438A-B48A-37E1C3EBB6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5177301" y="3550166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7;p14">
            <a:extLst>
              <a:ext uri="{FF2B5EF4-FFF2-40B4-BE49-F238E27FC236}">
                <a16:creationId xmlns:a16="http://schemas.microsoft.com/office/drawing/2014/main" id="{4FF78D6D-9FC1-46BC-8A6B-4EB7BBDC59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465" y="4088062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76;p14">
            <a:extLst>
              <a:ext uri="{FF2B5EF4-FFF2-40B4-BE49-F238E27FC236}">
                <a16:creationId xmlns:a16="http://schemas.microsoft.com/office/drawing/2014/main" id="{D6FD4A25-7894-494F-A5D8-79412712F330}"/>
              </a:ext>
            </a:extLst>
          </p:cNvPr>
          <p:cNvCxnSpPr>
            <a:cxnSpLocks/>
          </p:cNvCxnSpPr>
          <p:nvPr/>
        </p:nvCxnSpPr>
        <p:spPr>
          <a:xfrm>
            <a:off x="4542708" y="2176193"/>
            <a:ext cx="351186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80;p14">
            <a:extLst>
              <a:ext uri="{FF2B5EF4-FFF2-40B4-BE49-F238E27FC236}">
                <a16:creationId xmlns:a16="http://schemas.microsoft.com/office/drawing/2014/main" id="{F0AD4D74-FBD0-43AD-938F-18C98FF940F3}"/>
              </a:ext>
            </a:extLst>
          </p:cNvPr>
          <p:cNvSpPr txBox="1"/>
          <p:nvPr/>
        </p:nvSpPr>
        <p:spPr>
          <a:xfrm>
            <a:off x="6974613" y="4809792"/>
            <a:ext cx="2200501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81;p14">
            <a:extLst>
              <a:ext uri="{FF2B5EF4-FFF2-40B4-BE49-F238E27FC236}">
                <a16:creationId xmlns:a16="http://schemas.microsoft.com/office/drawing/2014/main" id="{12C34DA5-85E4-492F-BA46-7287DA21F62E}"/>
              </a:ext>
            </a:extLst>
          </p:cNvPr>
          <p:cNvSpPr/>
          <p:nvPr/>
        </p:nvSpPr>
        <p:spPr>
          <a:xfrm>
            <a:off x="7179214" y="353117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66;p14">
            <a:extLst>
              <a:ext uri="{FF2B5EF4-FFF2-40B4-BE49-F238E27FC236}">
                <a16:creationId xmlns:a16="http://schemas.microsoft.com/office/drawing/2014/main" id="{B6E93707-CC18-4887-9025-7EA817C7B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7386369" y="3654667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7;p14">
            <a:extLst>
              <a:ext uri="{FF2B5EF4-FFF2-40B4-BE49-F238E27FC236}">
                <a16:creationId xmlns:a16="http://schemas.microsoft.com/office/drawing/2014/main" id="{A70F4817-C2E0-4ED1-8076-6B69A9C74F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533" y="4192563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76;p14">
            <a:extLst>
              <a:ext uri="{FF2B5EF4-FFF2-40B4-BE49-F238E27FC236}">
                <a16:creationId xmlns:a16="http://schemas.microsoft.com/office/drawing/2014/main" id="{B34BD81A-479B-4203-A59C-5FE4DF2660B6}"/>
              </a:ext>
            </a:extLst>
          </p:cNvPr>
          <p:cNvCxnSpPr>
            <a:cxnSpLocks/>
          </p:cNvCxnSpPr>
          <p:nvPr/>
        </p:nvCxnSpPr>
        <p:spPr>
          <a:xfrm>
            <a:off x="6837063" y="4088062"/>
            <a:ext cx="27510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80;p14">
            <a:extLst>
              <a:ext uri="{FF2B5EF4-FFF2-40B4-BE49-F238E27FC236}">
                <a16:creationId xmlns:a16="http://schemas.microsoft.com/office/drawing/2014/main" id="{43D2E688-9469-4403-B765-015033B456AC}"/>
              </a:ext>
            </a:extLst>
          </p:cNvPr>
          <p:cNvSpPr txBox="1"/>
          <p:nvPr/>
        </p:nvSpPr>
        <p:spPr>
          <a:xfrm>
            <a:off x="7253753" y="1065505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 Output 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" name="Google Shape;81;p14">
            <a:extLst>
              <a:ext uri="{FF2B5EF4-FFF2-40B4-BE49-F238E27FC236}">
                <a16:creationId xmlns:a16="http://schemas.microsoft.com/office/drawing/2014/main" id="{DA02BCCD-BED7-4A2A-8DBD-0848D5AE18BE}"/>
              </a:ext>
            </a:extLst>
          </p:cNvPr>
          <p:cNvSpPr/>
          <p:nvPr/>
        </p:nvSpPr>
        <p:spPr>
          <a:xfrm>
            <a:off x="7238723" y="1752314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65;p14">
            <a:extLst>
              <a:ext uri="{FF2B5EF4-FFF2-40B4-BE49-F238E27FC236}">
                <a16:creationId xmlns:a16="http://schemas.microsoft.com/office/drawing/2014/main" id="{0990AE0A-22A7-4567-9CCE-3EDBCBAEAF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7527958" y="2327059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8884FF48-DE6F-4B5E-BCEF-FBD12018D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81" y="1794408"/>
            <a:ext cx="502272" cy="502272"/>
          </a:xfrm>
          <a:prstGeom prst="rect">
            <a:avLst/>
          </a:prstGeom>
        </p:spPr>
      </p:pic>
      <p:cxnSp>
        <p:nvCxnSpPr>
          <p:cNvPr id="47" name="Google Shape;76;p14">
            <a:extLst>
              <a:ext uri="{FF2B5EF4-FFF2-40B4-BE49-F238E27FC236}">
                <a16:creationId xmlns:a16="http://schemas.microsoft.com/office/drawing/2014/main" id="{AC45F229-271A-46C9-AB62-F9C6A57776EB}"/>
              </a:ext>
            </a:extLst>
          </p:cNvPr>
          <p:cNvCxnSpPr>
            <a:cxnSpLocks/>
          </p:cNvCxnSpPr>
          <p:nvPr/>
        </p:nvCxnSpPr>
        <p:spPr>
          <a:xfrm flipV="1">
            <a:off x="8158238" y="3086100"/>
            <a:ext cx="0" cy="37585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76;p14">
            <a:extLst>
              <a:ext uri="{FF2B5EF4-FFF2-40B4-BE49-F238E27FC236}">
                <a16:creationId xmlns:a16="http://schemas.microsoft.com/office/drawing/2014/main" id="{F05FD1AF-EB91-4096-9ABA-576B2C1B885D}"/>
              </a:ext>
            </a:extLst>
          </p:cNvPr>
          <p:cNvCxnSpPr>
            <a:cxnSpLocks/>
          </p:cNvCxnSpPr>
          <p:nvPr/>
        </p:nvCxnSpPr>
        <p:spPr>
          <a:xfrm flipV="1">
            <a:off x="9179153" y="1707788"/>
            <a:ext cx="669697" cy="4414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2A1EFFD6-D4C8-4A40-8E89-746158B40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971541"/>
            <a:ext cx="1143680" cy="1143680"/>
          </a:xfrm>
          <a:prstGeom prst="rect">
            <a:avLst/>
          </a:prstGeom>
        </p:spPr>
      </p:pic>
      <p:cxnSp>
        <p:nvCxnSpPr>
          <p:cNvPr id="57" name="Google Shape;76;p14">
            <a:extLst>
              <a:ext uri="{FF2B5EF4-FFF2-40B4-BE49-F238E27FC236}">
                <a16:creationId xmlns:a16="http://schemas.microsoft.com/office/drawing/2014/main" id="{AF62119C-D6CE-4BD3-9FC9-681AD48450D3}"/>
              </a:ext>
            </a:extLst>
          </p:cNvPr>
          <p:cNvCxnSpPr>
            <a:cxnSpLocks/>
          </p:cNvCxnSpPr>
          <p:nvPr/>
        </p:nvCxnSpPr>
        <p:spPr>
          <a:xfrm>
            <a:off x="9200319" y="2439580"/>
            <a:ext cx="648531" cy="1441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Google Shape;81;p14">
            <a:extLst>
              <a:ext uri="{FF2B5EF4-FFF2-40B4-BE49-F238E27FC236}">
                <a16:creationId xmlns:a16="http://schemas.microsoft.com/office/drawing/2014/main" id="{410A5EDC-AD7A-4A0C-9167-BE05D71D00F8}"/>
              </a:ext>
            </a:extLst>
          </p:cNvPr>
          <p:cNvSpPr/>
          <p:nvPr/>
        </p:nvSpPr>
        <p:spPr>
          <a:xfrm>
            <a:off x="9896523" y="2322938"/>
            <a:ext cx="1699243" cy="108749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0;p14">
            <a:extLst>
              <a:ext uri="{FF2B5EF4-FFF2-40B4-BE49-F238E27FC236}">
                <a16:creationId xmlns:a16="http://schemas.microsoft.com/office/drawing/2014/main" id="{C897DAA6-5868-4FF9-B95D-14B35388B08A}"/>
              </a:ext>
            </a:extLst>
          </p:cNvPr>
          <p:cNvSpPr txBox="1"/>
          <p:nvPr/>
        </p:nvSpPr>
        <p:spPr>
          <a:xfrm>
            <a:off x="10473092" y="3279575"/>
            <a:ext cx="14522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Viz Dashboard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60C6F663-CA1F-4C57-95B5-EB2299307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2374832"/>
            <a:ext cx="1067322" cy="753098"/>
          </a:xfrm>
          <a:prstGeom prst="rect">
            <a:avLst/>
          </a:prstGeom>
        </p:spPr>
      </p:pic>
      <p:pic>
        <p:nvPicPr>
          <p:cNvPr id="72" name="Picture 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4BE07E2-63CE-4FE1-B9D0-9023F93B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30" y="2388499"/>
            <a:ext cx="496811" cy="575788"/>
          </a:xfrm>
          <a:prstGeom prst="rect">
            <a:avLst/>
          </a:prstGeom>
        </p:spPr>
      </p:pic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F553F058-5894-4BC6-8C83-72AAAC6F4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64" y="2768709"/>
            <a:ext cx="1096307" cy="822230"/>
          </a:xfrm>
          <a:prstGeom prst="rect">
            <a:avLst/>
          </a:prstGeom>
        </p:spPr>
      </p:pic>
      <p:cxnSp>
        <p:nvCxnSpPr>
          <p:cNvPr id="75" name="Google Shape;76;p14">
            <a:extLst>
              <a:ext uri="{FF2B5EF4-FFF2-40B4-BE49-F238E27FC236}">
                <a16:creationId xmlns:a16="http://schemas.microsoft.com/office/drawing/2014/main" id="{687D1575-C0A6-4D0D-B450-1CAA2D0F542F}"/>
              </a:ext>
            </a:extLst>
          </p:cNvPr>
          <p:cNvCxnSpPr>
            <a:cxnSpLocks/>
          </p:cNvCxnSpPr>
          <p:nvPr/>
        </p:nvCxnSpPr>
        <p:spPr>
          <a:xfrm>
            <a:off x="9096788" y="2992819"/>
            <a:ext cx="632509" cy="109066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80;p14">
            <a:extLst>
              <a:ext uri="{FF2B5EF4-FFF2-40B4-BE49-F238E27FC236}">
                <a16:creationId xmlns:a16="http://schemas.microsoft.com/office/drawing/2014/main" id="{09F9EB2C-5D11-49D6-8319-EC2A43E74EFC}"/>
              </a:ext>
            </a:extLst>
          </p:cNvPr>
          <p:cNvSpPr txBox="1"/>
          <p:nvPr/>
        </p:nvSpPr>
        <p:spPr>
          <a:xfrm>
            <a:off x="10196885" y="3942253"/>
            <a:ext cx="17730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Few Will Read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F0B8FBCF-94E0-49D9-9F4E-A0170E592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361" y="3873364"/>
            <a:ext cx="707857" cy="7078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2BC214E-2E2D-4AC5-BCFA-18F2D5EA4C12}"/>
              </a:ext>
            </a:extLst>
          </p:cNvPr>
          <p:cNvSpPr txBox="1"/>
          <p:nvPr/>
        </p:nvSpPr>
        <p:spPr>
          <a:xfrm>
            <a:off x="5204807" y="5921232"/>
            <a:ext cx="3774982" cy="8063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Most economists only consider this portion of the data pipeline!</a:t>
            </a:r>
          </a:p>
        </p:txBody>
      </p:sp>
      <p:sp>
        <p:nvSpPr>
          <p:cNvPr id="49" name="Google Shape;80;p14">
            <a:extLst>
              <a:ext uri="{FF2B5EF4-FFF2-40B4-BE49-F238E27FC236}">
                <a16:creationId xmlns:a16="http://schemas.microsoft.com/office/drawing/2014/main" id="{78828116-311F-43B1-8A36-646261F0CF2F}"/>
              </a:ext>
            </a:extLst>
          </p:cNvPr>
          <p:cNvSpPr txBox="1"/>
          <p:nvPr/>
        </p:nvSpPr>
        <p:spPr>
          <a:xfrm>
            <a:off x="11002324" y="338098"/>
            <a:ext cx="1051403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API = structured way to access your model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12249C-DE54-4BCF-9AED-4C6F9B49E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3559" y="4650109"/>
            <a:ext cx="2555063" cy="2144428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2D464EA-151C-413F-8146-D9059E799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0" y="662553"/>
            <a:ext cx="602799" cy="602799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C8C1F1D-E30C-46EF-82D0-794AE30CD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55" y="490760"/>
            <a:ext cx="623741" cy="623741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CE7B009-244B-4B20-8077-844F01D8C9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07" y="441764"/>
            <a:ext cx="623741" cy="6237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83F3AC-14D3-46C2-8ACC-BDD298C48CDD}"/>
              </a:ext>
            </a:extLst>
          </p:cNvPr>
          <p:cNvSpPr txBox="1"/>
          <p:nvPr/>
        </p:nvSpPr>
        <p:spPr>
          <a:xfrm>
            <a:off x="365741" y="4029796"/>
            <a:ext cx="3922425" cy="22787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Data Lake: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 centralized repository that stores all your structured and unstructured data on demand and accessible by everyone</a:t>
            </a:r>
          </a:p>
        </p:txBody>
      </p:sp>
    </p:spTree>
    <p:extLst>
      <p:ext uri="{BB962C8B-B14F-4D97-AF65-F5344CB8AC3E}">
        <p14:creationId xmlns:p14="http://schemas.microsoft.com/office/powerpoint/2010/main" val="831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7" grpId="0"/>
      <p:bldP spid="18" grpId="0" animBg="1"/>
      <p:bldP spid="22" grpId="0"/>
      <p:bldP spid="23" grpId="0" animBg="1"/>
      <p:bldP spid="36" grpId="0"/>
      <p:bldP spid="37" grpId="0" animBg="1"/>
      <p:bldP spid="43" grpId="0"/>
      <p:bldP spid="44" grpId="0" animBg="1"/>
      <p:bldP spid="62" grpId="0" animBg="1"/>
      <p:bldP spid="63" grpId="0"/>
      <p:bldP spid="78" grpId="0"/>
      <p:bldP spid="89" grpId="0"/>
      <p:bldP spid="4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2276" y="174137"/>
            <a:ext cx="1094801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Many Options of Data Lakes to Choose From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15EF573-EED3-4695-8177-2CC21908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" y="1174262"/>
            <a:ext cx="8711158" cy="499476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B9832EF-EF37-4562-83F0-FA43B2A4F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23" y="3096124"/>
            <a:ext cx="2270102" cy="22842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EEC35A0-11C8-49BF-AB39-3AC851B13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309" y="1174262"/>
            <a:ext cx="1578174" cy="15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691</Words>
  <Application>Microsoft Office PowerPoint</Application>
  <PresentationFormat>Widescreen</PresentationFormat>
  <Paragraphs>97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Proxima Nova</vt:lpstr>
      <vt:lpstr>Roboto Light</vt:lpstr>
      <vt:lpstr>Office</vt:lpstr>
      <vt:lpstr>6. Dashboards and Data Pipelines</vt:lpstr>
      <vt:lpstr>Outline</vt:lpstr>
      <vt:lpstr>Key Takeaways: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Takeaways:</vt:lpstr>
      <vt:lpstr>Outline</vt:lpstr>
      <vt:lpstr>What is Open Data?</vt:lpstr>
      <vt:lpstr>Why is Open Data Important?</vt:lpstr>
      <vt:lpstr>Outline</vt:lpstr>
      <vt:lpstr>Outline</vt:lpstr>
      <vt:lpstr>Example Dashboard Project: Financial Inclusion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250</cp:revision>
  <cp:lastPrinted>2019-07-22T15:55:49Z</cp:lastPrinted>
  <dcterms:created xsi:type="dcterms:W3CDTF">2017-12-17T16:55:41Z</dcterms:created>
  <dcterms:modified xsi:type="dcterms:W3CDTF">2021-12-08T09:15:06Z</dcterms:modified>
</cp:coreProperties>
</file>